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0" r:id="rId2"/>
    <p:sldId id="281" r:id="rId3"/>
    <p:sldId id="25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72" r:id="rId14"/>
    <p:sldId id="259" r:id="rId15"/>
    <p:sldId id="273" r:id="rId16"/>
    <p:sldId id="274" r:id="rId17"/>
    <p:sldId id="275" r:id="rId18"/>
    <p:sldId id="276" r:id="rId19"/>
    <p:sldId id="266" r:id="rId20"/>
    <p:sldId id="267" r:id="rId21"/>
    <p:sldId id="268" r:id="rId22"/>
    <p:sldId id="269" r:id="rId23"/>
    <p:sldId id="277" r:id="rId24"/>
    <p:sldId id="270" r:id="rId25"/>
    <p:sldId id="278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500306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Bookman Old Style" pitchFamily="18" charset="0"/>
              </a:rPr>
              <a:t>«Будь осторожен»</a:t>
            </a:r>
            <a:br>
              <a:rPr lang="ru-RU" sz="4400" dirty="0" smtClean="0">
                <a:latin typeface="Bookman Old Style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err="1" smtClean="0">
                <a:latin typeface="Bookman Old Style" pitchFamily="18" charset="0"/>
              </a:rPr>
              <a:t>Общеколледжный</a:t>
            </a:r>
            <a:r>
              <a:rPr lang="ru-RU" sz="2200" dirty="0" smtClean="0">
                <a:latin typeface="Bookman Old Style" pitchFamily="18" charset="0"/>
              </a:rPr>
              <a:t> классный час</a:t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200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643578"/>
            <a:ext cx="8458200" cy="9144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Педагог-психолог, преподаватель: 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Щирская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Ольга Анатольевна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500042"/>
            <a:ext cx="8458200" cy="1222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Государственное профессиональное образовательное учреждение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«Воркутинский педагогический колледж»</a:t>
            </a:r>
            <a:b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endParaRPr kumimoji="0" lang="ru-RU" sz="20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DC9D85-3D1E-4941-B6C0-60011173D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27" y="83345"/>
            <a:ext cx="8686800" cy="10477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О</a:t>
            </a:r>
            <a:r>
              <a:rPr lang="en-US" b="1" dirty="0" err="1">
                <a:latin typeface="Bookman Old Style" panose="02050604050505020204" pitchFamily="18" charset="0"/>
              </a:rPr>
              <a:t>ценка</a:t>
            </a:r>
            <a:r>
              <a:rPr lang="en-US" b="1" dirty="0">
                <a:latin typeface="Bookman Old Style" panose="020506040505050202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</a:rPr>
              <a:t>внешнего</a:t>
            </a:r>
            <a:r>
              <a:rPr lang="en-US" b="1" dirty="0">
                <a:latin typeface="Bookman Old Style" panose="020506040505050202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</a:rPr>
              <a:t>вида</a:t>
            </a:r>
            <a:r>
              <a:rPr lang="en-US" b="1" dirty="0">
                <a:latin typeface="Bookman Old Style" panose="02050604050505020204" pitchFamily="18" charset="0"/>
              </a:rPr>
              <a:t> – </a:t>
            </a:r>
            <a:br>
              <a:rPr lang="en-US" b="1" dirty="0">
                <a:latin typeface="Bookman Old Style" panose="020506040505050202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пасны</a:t>
            </a:r>
            <a:r>
              <a:rPr lang="en-US" sz="36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36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состояни</a:t>
            </a:r>
            <a:r>
              <a:rPr lang="en-US" sz="36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6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5987CB-5A16-47C8-8229-4919028B8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66" y="1131094"/>
            <a:ext cx="8923734" cy="49490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945357A5-37DC-4D46-B9CA-1C6753634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1272303"/>
              </p:ext>
            </p:extLst>
          </p:nvPr>
        </p:nvGraphicFramePr>
        <p:xfrm>
          <a:off x="67866" y="1524000"/>
          <a:ext cx="9060655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3617">
                  <a:extLst>
                    <a:ext uri="{9D8B030D-6E8A-4147-A177-3AD203B41FA5}">
                      <a16:colId xmlns="" xmlns:a16="http://schemas.microsoft.com/office/drawing/2014/main" val="3281126268"/>
                    </a:ext>
                  </a:extLst>
                </a:gridCol>
                <a:gridCol w="2635606">
                  <a:extLst>
                    <a:ext uri="{9D8B030D-6E8A-4147-A177-3AD203B41FA5}">
                      <a16:colId xmlns="" xmlns:a16="http://schemas.microsoft.com/office/drawing/2014/main" val="2363842494"/>
                    </a:ext>
                  </a:extLst>
                </a:gridCol>
                <a:gridCol w="3121432">
                  <a:extLst>
                    <a:ext uri="{9D8B030D-6E8A-4147-A177-3AD203B41FA5}">
                      <a16:colId xmlns="" xmlns:a16="http://schemas.microsoft.com/office/drawing/2014/main" val="3508853536"/>
                    </a:ext>
                  </a:extLst>
                </a:gridCol>
              </a:tblGrid>
              <a:tr h="70380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А</a:t>
                      </a:r>
                      <a:r>
                        <a:rPr lang="en-US" sz="2000" dirty="0" err="1"/>
                        <a:t>лкогольное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опьянение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2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аркотическое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опьянение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2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сихические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аномалии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5610474"/>
                  </a:ext>
                </a:extLst>
              </a:tr>
              <a:tr h="119340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Легкое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Выраженное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Тяжелое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шизофрени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маниакально-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депрессивн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психоз,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эпилепси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олигофрени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психопати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16408068"/>
                  </a:ext>
                </a:extLst>
              </a:tr>
              <a:tr h="3246297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повышенная самоуверенность, обидчивость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покраснение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лица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теряется чувство меры в отношении к окружающим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м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алозначительные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факты могут вызвать гнев, ярость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серьезные затруднения при движении, склонность к вялости, сонливости, резко снижается болевая чувствительность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бледность кожи;</a:t>
                      </a:r>
                    </a:p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расширенные или суженные зрачки;</a:t>
                      </a:r>
                    </a:p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покрасневшие или мутные глаза;</a:t>
                      </a:r>
                    </a:p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замедленная речь;</a:t>
                      </a:r>
                    </a:p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плохая координация движений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неадекватная реакция на критику;</a:t>
                      </a:r>
                    </a:p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частая и неожиданная смена настроения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еадекватное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4924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51272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0CE325-0CBA-440D-84FC-09D1574F4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46" y="228309"/>
            <a:ext cx="86868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latin typeface="Bookman Old Style" panose="02050604050505020204" pitchFamily="18" charset="0"/>
              </a:rPr>
              <a:t>Татуировки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A1FBF87F-51DA-490F-8AE6-19E07F0EE8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02164031"/>
              </p:ext>
            </p:extLst>
          </p:nvPr>
        </p:nvGraphicFramePr>
        <p:xfrm>
          <a:off x="0" y="630289"/>
          <a:ext cx="6715172" cy="631401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968795">
                  <a:extLst>
                    <a:ext uri="{9D8B030D-6E8A-4147-A177-3AD203B41FA5}">
                      <a16:colId xmlns="" xmlns:a16="http://schemas.microsoft.com/office/drawing/2014/main" val="1450769227"/>
                    </a:ext>
                  </a:extLst>
                </a:gridCol>
                <a:gridCol w="3746377">
                  <a:extLst>
                    <a:ext uri="{9D8B030D-6E8A-4147-A177-3AD203B41FA5}">
                      <a16:colId xmlns="" xmlns:a16="http://schemas.microsoft.com/office/drawing/2014/main" val="3798146382"/>
                    </a:ext>
                  </a:extLst>
                </a:gridCol>
              </a:tblGrid>
              <a:tr h="42528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зображение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начение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324752"/>
                  </a:ext>
                </a:extLst>
              </a:tr>
              <a:tr h="827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Барс (лев, тигр)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Сила, ярость, беспощадность к противнику или владелец считает себя опасным преступником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85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Восходящее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солнце, звонок, кандалы,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крест,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ерстни, р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оза, точки на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руках, две линии, прямо перпендикулярно пересекающие друг друга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Принадлежность к уголовному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миру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02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Голубь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Символ победы, а в сочетании с тюремной решеткой означает факт пребывания в местах лишения свободы (наносится часто на кисти рук)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54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Звезды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Нанесенные на коленях означают неподчинение власти и продолжение преступной деятельности, а татуированные на плечах - отказ от сотрудничества с администрацией колонии (тюрьмы) и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полицией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27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Змея с короной обвилась вокруг кинжала, вонзенного в пень дерева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Носитель татуировки прекратил преступную деятельность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218" name="Picture 2" descr="http://i.piccy.info/i9/877bdf43979bf55b5c3dc1958626ea01/1423040243/33483/776186/podrostk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5693" y="2000240"/>
            <a:ext cx="2458307" cy="1285884"/>
          </a:xfrm>
          <a:prstGeom prst="rect">
            <a:avLst/>
          </a:prstGeom>
          <a:noFill/>
        </p:spPr>
      </p:pic>
      <p:pic>
        <p:nvPicPr>
          <p:cNvPr id="9220" name="Picture 4" descr="http://static.wixstatic.com/media/176da9_2f8fa8914e944f5c92dc406251a42dd6.jpg"/>
          <p:cNvPicPr>
            <a:picLocks noChangeAspect="1" noChangeArrowheads="1"/>
          </p:cNvPicPr>
          <p:nvPr/>
        </p:nvPicPr>
        <p:blipFill>
          <a:blip r:embed="rId3"/>
          <a:srcRect b="10422"/>
          <a:stretch>
            <a:fillRect/>
          </a:stretch>
        </p:blipFill>
        <p:spPr bwMode="auto">
          <a:xfrm>
            <a:off x="6858016" y="642918"/>
            <a:ext cx="2071702" cy="1285884"/>
          </a:xfrm>
          <a:prstGeom prst="rect">
            <a:avLst/>
          </a:prstGeom>
          <a:noFill/>
        </p:spPr>
      </p:pic>
      <p:pic>
        <p:nvPicPr>
          <p:cNvPr id="9222" name="Picture 6" descr="http://uniquetattoo.ru/wp-content/gallery/minimalism/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286124"/>
            <a:ext cx="1142976" cy="1714512"/>
          </a:xfrm>
          <a:prstGeom prst="rect">
            <a:avLst/>
          </a:prstGeom>
          <a:noFill/>
        </p:spPr>
      </p:pic>
      <p:pic>
        <p:nvPicPr>
          <p:cNvPr id="9224" name="Picture 8" descr="http://tattoomart.net/wp-content/uploads/2017/03/snake-and-dagger-tattoos-44-snake-and-dagger-tattoos-ideas.jpg"/>
          <p:cNvPicPr>
            <a:picLocks noChangeAspect="1" noChangeArrowheads="1"/>
          </p:cNvPicPr>
          <p:nvPr/>
        </p:nvPicPr>
        <p:blipFill>
          <a:blip r:embed="rId5" cstate="print"/>
          <a:srcRect l="24830" r="22300"/>
          <a:stretch>
            <a:fillRect/>
          </a:stretch>
        </p:blipFill>
        <p:spPr bwMode="auto">
          <a:xfrm>
            <a:off x="7935396" y="3286124"/>
            <a:ext cx="1208604" cy="1714512"/>
          </a:xfrm>
          <a:prstGeom prst="rect">
            <a:avLst/>
          </a:prstGeom>
          <a:noFill/>
        </p:spPr>
      </p:pic>
      <p:pic>
        <p:nvPicPr>
          <p:cNvPr id="9226" name="Picture 10" descr="http://s017.radikal.ru/i436/1111/01/932b283809c5.jpg"/>
          <p:cNvPicPr>
            <a:picLocks noChangeAspect="1" noChangeArrowheads="1"/>
          </p:cNvPicPr>
          <p:nvPr/>
        </p:nvPicPr>
        <p:blipFill>
          <a:blip r:embed="rId6"/>
          <a:srcRect l="13438" t="19720" r="10817"/>
          <a:stretch>
            <a:fillRect/>
          </a:stretch>
        </p:blipFill>
        <p:spPr bwMode="auto">
          <a:xfrm>
            <a:off x="6715140" y="5072074"/>
            <a:ext cx="2428860" cy="1785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01999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latin typeface="Bookman Old Style" panose="02050604050505020204" pitchFamily="18" charset="0"/>
              </a:rPr>
              <a:t>Татуировки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00108"/>
          <a:ext cx="9144000" cy="60161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406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033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171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И</a:t>
                      </a:r>
                      <a:r>
                        <a:rPr lang="en-US" sz="2000" dirty="0" err="1"/>
                        <a:t>зображение</a:t>
                      </a:r>
                      <a:r>
                        <a:rPr lang="en-US" sz="2000" dirty="0"/>
                        <a:t>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З</a:t>
                      </a:r>
                      <a:r>
                        <a:rPr lang="en-US" sz="2000" dirty="0" err="1"/>
                        <a:t>начение</a:t>
                      </a:r>
                      <a:r>
                        <a:rPr lang="en-US" sz="2000" dirty="0"/>
                        <a:t>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8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Крест и два ангела над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ним, Орел с распростертыми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крыльями,Сердце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пронзенное кинжалом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Вор в законе, авторитет в уголовной среде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07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 dirty="0"/>
                        <a:t>Рука с кинжалом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 dirty="0"/>
                        <a:t>Владелец-хулиган, человек вздорный, склонный к конфликтам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7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 dirty="0"/>
                        <a:t>Паук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 dirty="0"/>
                        <a:t>Является (или считает себя) наркоманом, или считает себя неисправимым преступником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8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 dirty="0"/>
                        <a:t>Черт с мешком за плечами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 dirty="0"/>
                        <a:t>Владелец имеет солидный «багаж» судимостей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8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/>
                        <a:t>Шприц, бутылка с водкой, рюмка, карты, пистолет, кинжал, роза (композиция)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 dirty="0"/>
                        <a:t>Владелец ведет преступный образ жизни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50" name="Picture 2" descr="http://www.tattoosboy.com/wp-content/uploads/2016/01/Eagle-Tattoo-Design-TB1050-768x7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3116"/>
            <a:ext cx="1456359" cy="1329307"/>
          </a:xfrm>
          <a:prstGeom prst="rect">
            <a:avLst/>
          </a:prstGeom>
          <a:noFill/>
        </p:spPr>
      </p:pic>
      <p:pic>
        <p:nvPicPr>
          <p:cNvPr id="2054" name="Picture 6" descr="http://weclipart.com/gimg/7A12D68808E8954A/Cross_and_Angel_Wings_by_KidScribbl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2000240"/>
            <a:ext cx="2420904" cy="1313775"/>
          </a:xfrm>
          <a:prstGeom prst="rect">
            <a:avLst/>
          </a:prstGeom>
          <a:noFill/>
        </p:spPr>
      </p:pic>
      <p:pic>
        <p:nvPicPr>
          <p:cNvPr id="2056" name="Picture 8" descr="https://avatars.mds.yandex.net/get-pdb/34158/4ee6e612-471c-4233-aebe-75d96289054b/s1200?webp=false"/>
          <p:cNvPicPr>
            <a:picLocks noChangeAspect="1" noChangeArrowheads="1"/>
          </p:cNvPicPr>
          <p:nvPr/>
        </p:nvPicPr>
        <p:blipFill>
          <a:blip r:embed="rId4" cstate="print"/>
          <a:srcRect l="26139" r="30111"/>
          <a:stretch>
            <a:fillRect/>
          </a:stretch>
        </p:blipFill>
        <p:spPr bwMode="auto">
          <a:xfrm>
            <a:off x="357158" y="3643314"/>
            <a:ext cx="841207" cy="1281831"/>
          </a:xfrm>
          <a:prstGeom prst="rect">
            <a:avLst/>
          </a:prstGeom>
          <a:noFill/>
        </p:spPr>
      </p:pic>
      <p:pic>
        <p:nvPicPr>
          <p:cNvPr id="2060" name="Picture 12" descr="http://animalsfoto.com/photo/85/85818ae9b055a2fb1db69d265d5873f1.jpg"/>
          <p:cNvPicPr>
            <a:picLocks noChangeAspect="1" noChangeArrowheads="1"/>
          </p:cNvPicPr>
          <p:nvPr/>
        </p:nvPicPr>
        <p:blipFill>
          <a:blip r:embed="rId5" cstate="print"/>
          <a:srcRect t="16447" r="2816" b="8991"/>
          <a:stretch>
            <a:fillRect/>
          </a:stretch>
        </p:blipFill>
        <p:spPr bwMode="auto">
          <a:xfrm>
            <a:off x="4286248" y="3500438"/>
            <a:ext cx="1353120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715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ПРИЕМЫ ДИАГНОСТИКИ ЛЖИ И НЕИСКРЕННОСТИ В </a:t>
            </a:r>
            <a:r>
              <a:rPr lang="ru-RU" sz="2400" b="1" dirty="0" smtClean="0">
                <a:latin typeface="Bookman Old Style" panose="02050604050505020204" pitchFamily="18" charset="0"/>
              </a:rPr>
              <a:t>ПОВЕДЕНИИ</a:t>
            </a:r>
            <a:r>
              <a:rPr lang="ru-RU" sz="2800" b="1" dirty="0" smtClean="0">
                <a:latin typeface="Bookman Old Style" panose="02050604050505020204" pitchFamily="18" charset="0"/>
              </a:rPr>
              <a:t> ЧЕЛОВЕКА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5007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3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Проводится на основе:</a:t>
            </a:r>
            <a:endParaRPr lang="ru-RU" sz="2300" dirty="0" smtClean="0">
              <a:latin typeface="Bookman Old Style" panose="02050604050505020204" pitchFamily="18" charset="0"/>
            </a:endParaRPr>
          </a:p>
          <a:p>
            <a:pPr>
              <a:buNone/>
            </a:pPr>
            <a:r>
              <a:rPr lang="ru-RU" sz="2300" dirty="0" smtClean="0">
                <a:latin typeface="Bookman Old Style" panose="02050604050505020204" pitchFamily="18" charset="0"/>
              </a:rPr>
              <a:t>1) речевых высказываний человека; </a:t>
            </a:r>
          </a:p>
          <a:p>
            <a:pPr>
              <a:buNone/>
            </a:pPr>
            <a:r>
              <a:rPr lang="ru-RU" sz="2300" dirty="0" smtClean="0">
                <a:latin typeface="Bookman Old Style" panose="02050604050505020204" pitchFamily="18" charset="0"/>
              </a:rPr>
              <a:t>2) невербальных признаков (жестов, поз, дистанций между людьми, передвижений); </a:t>
            </a:r>
          </a:p>
          <a:p>
            <a:pPr>
              <a:buNone/>
            </a:pPr>
            <a:r>
              <a:rPr lang="ru-RU" sz="2300" dirty="0" smtClean="0">
                <a:latin typeface="Bookman Old Style" panose="02050604050505020204" pitchFamily="18" charset="0"/>
              </a:rPr>
              <a:t>3) показателей нервозности человека и психофизиологического состояния организма.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Нормальный 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контакт                </a:t>
            </a:r>
            <a:r>
              <a:rPr lang="ru-RU" sz="2300" dirty="0" smtClean="0">
                <a:latin typeface="Bookman Old Style" panose="02050604050505020204" pitchFamily="18" charset="0"/>
              </a:rPr>
              <a:t>2/3 всего </a:t>
            </a:r>
          </a:p>
          <a:p>
            <a:pPr>
              <a:buNone/>
            </a:pPr>
            <a:r>
              <a:rPr lang="ru-RU" sz="2300" dirty="0" smtClean="0">
                <a:latin typeface="Bookman Old Style" panose="02050604050505020204" pitchFamily="18" charset="0"/>
              </a:rPr>
              <a:t>                           времени общения  </a:t>
            </a:r>
          </a:p>
          <a:p>
            <a:pPr>
              <a:buNone/>
            </a:pPr>
            <a:endParaRPr lang="ru-RU" sz="2300" b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>
              <a:buNone/>
            </a:pPr>
            <a:endParaRPr lang="ru-RU" sz="2300" b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>
              <a:buNone/>
            </a:pPr>
            <a:r>
              <a:rPr lang="ru-RU" sz="23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ЕСТЬ ЗРИТЕЛЬНЫЙ КОНТАКТ</a:t>
            </a:r>
            <a:endParaRPr lang="ru-RU" sz="23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535885" y="4317504"/>
            <a:ext cx="107157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026" name="Picture 2" descr="https://cdn.nashvillescene.com/files/base/scomm/nvs/image/2010/04/960w/6a826_eye_contac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261" r="13143"/>
          <a:stretch>
            <a:fillRect/>
          </a:stretch>
        </p:blipFill>
        <p:spPr bwMode="auto">
          <a:xfrm>
            <a:off x="6572232" y="3500413"/>
            <a:ext cx="2571768" cy="3357587"/>
          </a:xfrm>
          <a:prstGeom prst="rect">
            <a:avLst/>
          </a:prstGeom>
          <a:noFill/>
        </p:spPr>
      </p:pic>
      <p:sp>
        <p:nvSpPr>
          <p:cNvPr id="6" name="Стрелка вниз 5"/>
          <p:cNvSpPr/>
          <p:nvPr/>
        </p:nvSpPr>
        <p:spPr>
          <a:xfrm>
            <a:off x="1285852" y="5000636"/>
            <a:ext cx="50006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/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Жесты неискренности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4" name="Содержимое 3" descr="https://websmart.center/images/blogs/133/0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7529548" cy="542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Вспомните людей, которые так делают….</a:t>
            </a:r>
            <a:endParaRPr lang="ru-RU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«</a:t>
            </a:r>
            <a:r>
              <a:rPr lang="ru-RU" dirty="0" smtClean="0">
                <a:latin typeface="Bookman Old Style" panose="02050604050505020204" pitchFamily="18" charset="0"/>
              </a:rPr>
              <a:t>защита рта рукой» (рука прикрывает рот, и большой палец прижат к щеке);</a:t>
            </a:r>
          </a:p>
          <a:p>
            <a:pPr lvl="0"/>
            <a:r>
              <a:rPr lang="ru-RU" dirty="0" smtClean="0">
                <a:latin typeface="Bookman Old Style" panose="02050604050505020204" pitchFamily="18" charset="0"/>
              </a:rPr>
              <a:t>«прикосновение к носу» (легкие прикосновения к ямочке под носом или одно быстрое, почти неуловимое прикосновение к носу);</a:t>
            </a:r>
          </a:p>
          <a:p>
            <a:pPr lvl="0"/>
            <a:r>
              <a:rPr lang="ru-RU" dirty="0" smtClean="0">
                <a:latin typeface="Bookman Old Style" panose="02050604050505020204" pitchFamily="18" charset="0"/>
              </a:rPr>
              <a:t>«</a:t>
            </a:r>
            <a:r>
              <a:rPr lang="ru-RU" dirty="0" err="1" smtClean="0">
                <a:latin typeface="Bookman Old Style" panose="02050604050505020204" pitchFamily="18" charset="0"/>
              </a:rPr>
              <a:t>потирание</a:t>
            </a:r>
            <a:r>
              <a:rPr lang="ru-RU" dirty="0" smtClean="0">
                <a:latin typeface="Bookman Old Style" panose="02050604050505020204" pitchFamily="18" charset="0"/>
              </a:rPr>
              <a:t> века»;</a:t>
            </a:r>
          </a:p>
          <a:p>
            <a:pPr lvl="0"/>
            <a:r>
              <a:rPr lang="ru-RU" dirty="0" smtClean="0">
                <a:latin typeface="Bookman Old Style" panose="02050604050505020204" pitchFamily="18" charset="0"/>
              </a:rPr>
              <a:t>«оттягивание воротничка рубашки»;</a:t>
            </a:r>
          </a:p>
          <a:p>
            <a:pPr lvl="0"/>
            <a:r>
              <a:rPr lang="ru-RU" dirty="0" smtClean="0">
                <a:latin typeface="Bookman Old Style" panose="02050604050505020204" pitchFamily="18" charset="0"/>
              </a:rPr>
              <a:t>«частое приглаживание волос».</a:t>
            </a:r>
          </a:p>
          <a:p>
            <a:pPr algn="ctr">
              <a:buNone/>
            </a:pPr>
            <a:r>
              <a:rPr lang="ru-RU" sz="35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Bookman Old Style" panose="02050604050505020204" pitchFamily="18" charset="0"/>
                <a:ea typeface="+mj-ea"/>
                <a:cs typeface="+mj-cs"/>
              </a:rPr>
              <a:t>В каких ситуациях?</a:t>
            </a:r>
          </a:p>
          <a:p>
            <a:pPr algn="ctr">
              <a:buNone/>
            </a:pPr>
            <a:r>
              <a:rPr lang="ru-RU" sz="1900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Приведите примеры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Кто нас охраняет?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77318" cy="47942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Bookman Old Style" pitchFamily="18" charset="0"/>
              </a:rPr>
              <a:t>Федеральная служба войск национальной гвардии Российской Федерации</a:t>
            </a:r>
            <a:r>
              <a:rPr lang="ru-RU" dirty="0" smtClean="0">
                <a:latin typeface="Bookman Old Style" pitchFamily="18" charset="0"/>
              </a:rPr>
              <a:t> (</a:t>
            </a:r>
            <a:r>
              <a:rPr lang="ru-RU" b="1" dirty="0" err="1" smtClean="0">
                <a:latin typeface="Bookman Old Style" pitchFamily="18" charset="0"/>
              </a:rPr>
              <a:t>Росгвардия</a:t>
            </a:r>
            <a:r>
              <a:rPr lang="ru-RU" dirty="0" smtClean="0">
                <a:latin typeface="Bookman Old Style" pitchFamily="18" charset="0"/>
              </a:rPr>
              <a:t>)</a:t>
            </a:r>
            <a:r>
              <a:rPr lang="ru-RU" baseline="30000" dirty="0" smtClean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 — </a:t>
            </a:r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ФЕДЕРАЛЬНЫЙ ОРГАН ИСПОЛНИТЕЛЬНОЙ ВЛАСТИ РОССИЙСКОЙ ФЕДЕРАЦИИ, СПЕЦСЛУЖБА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 </a:t>
            </a:r>
            <a:r>
              <a:rPr lang="ru-RU" dirty="0" smtClean="0">
                <a:latin typeface="Bookman Old Style" pitchFamily="18" charset="0"/>
              </a:rPr>
              <a:t>, создана 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  <a:cs typeface="Aharoni" pitchFamily="2" charset="-79"/>
              </a:rPr>
              <a:t>5 апреля 2016 года, в </a:t>
            </a:r>
            <a:r>
              <a:rPr lang="ru-RU" dirty="0" smtClean="0">
                <a:latin typeface="Bookman Old Style" pitchFamily="18" charset="0"/>
              </a:rPr>
              <a:t>структуру службы входят </a:t>
            </a:r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войска национальной гвардии Российской Федерации</a:t>
            </a:r>
            <a:r>
              <a:rPr lang="ru-RU" dirty="0" smtClean="0">
                <a:latin typeface="Bookman Old Style" pitchFamily="18" charset="0"/>
              </a:rPr>
              <a:t>, созданные на базе </a:t>
            </a:r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ВВ МВД России. </a:t>
            </a:r>
            <a:r>
              <a:rPr lang="ru-RU" dirty="0" smtClean="0">
                <a:latin typeface="Bookman Old Style" pitchFamily="18" charset="0"/>
              </a:rPr>
              <a:t>Относится к </a:t>
            </a:r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государственным военизированным организациям</a:t>
            </a:r>
            <a:r>
              <a:rPr lang="ru-RU" dirty="0" smtClean="0">
                <a:latin typeface="Bookman Old Style" pitchFamily="18" charset="0"/>
              </a:rPr>
              <a:t>, которые имеют право приобретать </a:t>
            </a:r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боевое ручное стрелковое и иное оружие</a:t>
            </a:r>
            <a:r>
              <a:rPr lang="ru-RU" dirty="0" smtClean="0">
                <a:latin typeface="Bookman Old Style" pitchFamily="18" charset="0"/>
              </a:rPr>
              <a:t>.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312" y="104765"/>
            <a:ext cx="8686800" cy="7857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Bookman Old Style" panose="02050604050505020204" pitchFamily="18" charset="0"/>
              </a:rPr>
              <a:t>Как выглядит сотрудник </a:t>
            </a:r>
            <a:r>
              <a:rPr lang="ru-RU" sz="2800" b="1" dirty="0" err="1" smtClean="0">
                <a:latin typeface="Bookman Old Style" panose="02050604050505020204" pitchFamily="18" charset="0"/>
              </a:rPr>
              <a:t>Росгвардии</a:t>
            </a:r>
            <a:r>
              <a:rPr lang="ru-RU" sz="2800" b="1" dirty="0" smtClean="0">
                <a:latin typeface="Bookman Old Style" panose="02050604050505020204" pitchFamily="18" charset="0"/>
              </a:rPr>
              <a:t>?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5072066" cy="6072206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Как отличить?</a:t>
            </a:r>
          </a:p>
          <a:p>
            <a:pPr marL="457200" indent="-457200">
              <a:buNone/>
            </a:pPr>
            <a:r>
              <a:rPr lang="ru-RU" sz="2400" dirty="0" smtClean="0"/>
              <a:t>1</a:t>
            </a:r>
            <a:r>
              <a:rPr lang="ru-RU" sz="2400" dirty="0" smtClean="0">
                <a:latin typeface="Bookman Old Style" panose="02050604050505020204" pitchFamily="18" charset="0"/>
              </a:rPr>
              <a:t>. </a:t>
            </a:r>
          </a:p>
          <a:p>
            <a:pPr marL="457200" indent="-457200">
              <a:buNone/>
            </a:pPr>
            <a:endParaRPr lang="ru-RU" sz="2400" dirty="0">
              <a:latin typeface="Bookman Old Style" panose="02050604050505020204" pitchFamily="18" charset="0"/>
            </a:endParaRPr>
          </a:p>
          <a:p>
            <a:pPr marL="457200" indent="-457200">
              <a:buNone/>
            </a:pPr>
            <a:r>
              <a:rPr lang="ru-RU" sz="4600" dirty="0" smtClean="0">
                <a:latin typeface="Bookman Old Style" panose="02050604050505020204" pitchFamily="18" charset="0"/>
              </a:rPr>
              <a:t>Необходимо тщательно </a:t>
            </a:r>
            <a:r>
              <a:rPr lang="ru-RU" sz="4600" b="1" dirty="0" smtClean="0">
                <a:latin typeface="Bookman Old Style" panose="02050604050505020204" pitchFamily="18" charset="0"/>
              </a:rPr>
              <a:t>ознакомиться с удостоверениями и предъявленными процессуальными документами</a:t>
            </a:r>
            <a:r>
              <a:rPr lang="ru-RU" sz="4600" dirty="0" smtClean="0">
                <a:latin typeface="Bookman Old Style" panose="02050604050505020204" pitchFamily="18" charset="0"/>
              </a:rPr>
              <a:t> </a:t>
            </a:r>
          </a:p>
          <a:p>
            <a:pPr marL="514350" indent="-514350">
              <a:buNone/>
            </a:pPr>
            <a:r>
              <a:rPr lang="ru-RU" sz="4600" dirty="0" smtClean="0">
                <a:latin typeface="Bookman Old Style" panose="02050604050505020204" pitchFamily="18" charset="0"/>
              </a:rPr>
              <a:t>2. При чтении служебного удостоверения: </a:t>
            </a:r>
          </a:p>
          <a:p>
            <a:r>
              <a:rPr lang="ru-RU" sz="4600" dirty="0" smtClean="0">
                <a:latin typeface="Bookman Old Style" panose="02050604050505020204" pitchFamily="18" charset="0"/>
              </a:rPr>
              <a:t>специальное звание, фамилию, имя, отчество, должность сотрудника, наименование органа внутренних дел (подразделения), в котором он состоит в конкретной должности; не просрочен ли срок его действия; </a:t>
            </a:r>
            <a:r>
              <a:rPr lang="ru-RU" sz="4600" b="1" dirty="0" smtClean="0">
                <a:latin typeface="Bookman Old Style" panose="02050604050505020204" pitchFamily="18" charset="0"/>
              </a:rPr>
              <a:t>личный номер; дату выдачи удостоверения.</a:t>
            </a:r>
          </a:p>
          <a:p>
            <a:r>
              <a:rPr lang="ru-RU" sz="4600" b="1" dirty="0" smtClean="0">
                <a:latin typeface="Bookman Old Style" panose="02050604050505020204" pitchFamily="18" charset="0"/>
              </a:rPr>
              <a:t>соответствие изображения на фотографии облику владельца</a:t>
            </a:r>
          </a:p>
          <a:p>
            <a:r>
              <a:rPr lang="ru-RU" sz="4600" b="1" dirty="0" smtClean="0">
                <a:latin typeface="Bookman Old Style" panose="02050604050505020204" pitchFamily="18" charset="0"/>
              </a:rPr>
              <a:t>качество бумаги </a:t>
            </a:r>
            <a:r>
              <a:rPr lang="ru-RU" sz="4600" dirty="0" smtClean="0">
                <a:latin typeface="Bookman Old Style" panose="02050604050505020204" pitchFamily="18" charset="0"/>
              </a:rPr>
              <a:t>на удостоверении, а также убедиться, не представляет ли оно собой тщательно выполненную ксерокопию.</a:t>
            </a:r>
          </a:p>
          <a:p>
            <a:pPr marL="514350" indent="-514350">
              <a:buNone/>
            </a:pPr>
            <a:endParaRPr lang="ru-RU" sz="2400" dirty="0" smtClean="0"/>
          </a:p>
        </p:txBody>
      </p:sp>
      <p:pic>
        <p:nvPicPr>
          <p:cNvPr id="6" name="Рисунок 5" descr="http://www.tsn24.ru/wp-content/uploads/2016/12/1J6A7079-1-647x259.jpg"/>
          <p:cNvPicPr/>
          <p:nvPr/>
        </p:nvPicPr>
        <p:blipFill>
          <a:blip r:embed="rId2"/>
          <a:srcRect t="22400" r="40192"/>
          <a:stretch>
            <a:fillRect/>
          </a:stretch>
        </p:blipFill>
        <p:spPr bwMode="auto">
          <a:xfrm>
            <a:off x="5195877" y="1142984"/>
            <a:ext cx="3948123" cy="246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rosgvardija.ru/wp-content/uploads/2017/02/forma-odezhdy-rosgvardija-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857628"/>
            <a:ext cx="3786182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Как выглядит сотрудник </a:t>
            </a:r>
            <a:r>
              <a:rPr lang="ru-RU" dirty="0" err="1" smtClean="0">
                <a:latin typeface="Bookman Old Style" panose="02050604050505020204" pitchFamily="18" charset="0"/>
              </a:rPr>
              <a:t>Росгвардии</a:t>
            </a:r>
            <a:r>
              <a:rPr lang="ru-RU" dirty="0" smtClean="0">
                <a:latin typeface="Bookman Old Style" panose="02050604050505020204" pitchFamily="18" charset="0"/>
              </a:rPr>
              <a:t>?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4" name="Picture 2" descr="http://podkat.ru/uploads/posts/2011-03/1300919966_police_rus_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4069"/>
          <a:stretch>
            <a:fillRect/>
          </a:stretch>
        </p:blipFill>
        <p:spPr bwMode="auto">
          <a:xfrm>
            <a:off x="5256621" y="1214422"/>
            <a:ext cx="3887379" cy="222379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1214422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3.Обратить</a:t>
            </a:r>
            <a:r>
              <a:rPr lang="ru-RU" sz="2200" b="1" dirty="0" smtClean="0">
                <a:solidFill>
                  <a:schemeClr val="tx2"/>
                </a:solidFill>
              </a:rPr>
              <a:t> внимание на соответствие форменной одежды</a:t>
            </a:r>
            <a:r>
              <a:rPr lang="ru-RU" sz="2200" dirty="0" smtClean="0">
                <a:solidFill>
                  <a:schemeClr val="tx2"/>
                </a:solidFill>
              </a:rPr>
              <a:t>,</a:t>
            </a:r>
            <a:r>
              <a:rPr lang="ru-RU" sz="2400" dirty="0" smtClean="0"/>
              <a:t> </a:t>
            </a:r>
            <a:r>
              <a:rPr lang="ru-RU" sz="2200" dirty="0" smtClean="0">
                <a:solidFill>
                  <a:schemeClr val="tx2"/>
                </a:solidFill>
              </a:rPr>
              <a:t>знаки различия, погоны, петлицы, шевроны, в зависимости от их расположения и установки.</a:t>
            </a:r>
          </a:p>
          <a:p>
            <a:r>
              <a:rPr lang="ru-RU" sz="2200" dirty="0" smtClean="0">
                <a:solidFill>
                  <a:schemeClr val="tx2"/>
                </a:solidFill>
              </a:rPr>
              <a:t>4. </a:t>
            </a:r>
            <a:r>
              <a:rPr lang="ru-RU" sz="2200" b="1" dirty="0" smtClean="0">
                <a:solidFill>
                  <a:schemeClr val="tx2"/>
                </a:solidFill>
              </a:rPr>
              <a:t>Возраст человека</a:t>
            </a:r>
            <a:r>
              <a:rPr lang="ru-RU" sz="2200" dirty="0" smtClean="0">
                <a:solidFill>
                  <a:schemeClr val="tx2"/>
                </a:solidFill>
              </a:rPr>
              <a:t>, инсценирующего свою принадлежность к полиции.</a:t>
            </a:r>
          </a:p>
          <a:p>
            <a:r>
              <a:rPr lang="ru-RU" sz="2200" dirty="0" smtClean="0">
                <a:solidFill>
                  <a:schemeClr val="tx2"/>
                </a:solidFill>
              </a:rPr>
              <a:t>5. </a:t>
            </a:r>
            <a:r>
              <a:rPr lang="ru-RU" sz="2400" b="1" dirty="0" smtClean="0">
                <a:solidFill>
                  <a:schemeClr val="tx2"/>
                </a:solidFill>
              </a:rPr>
              <a:t>Р</a:t>
            </a:r>
            <a:r>
              <a:rPr lang="ru-RU" sz="2400" b="1" dirty="0" smtClean="0"/>
              <a:t>ечь и общение </a:t>
            </a:r>
            <a:r>
              <a:rPr lang="ru-RU" sz="2400" b="1" dirty="0" err="1" smtClean="0"/>
              <a:t>преступников</a:t>
            </a:r>
            <a:r>
              <a:rPr lang="ru-RU" sz="2400" dirty="0" err="1" smtClean="0"/>
              <a:t>-псевдополицейских</a:t>
            </a:r>
            <a:r>
              <a:rPr lang="ru-RU" sz="2400" dirty="0" smtClean="0"/>
              <a:t>.</a:t>
            </a:r>
          </a:p>
          <a:p>
            <a:endParaRPr lang="ru-RU" sz="2200" dirty="0" smtClean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3786190"/>
            <a:ext cx="471487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Среди личного состава </a:t>
            </a:r>
            <a:r>
              <a:rPr lang="ru-RU" sz="2000" b="1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Росгвардии</a:t>
            </a:r>
            <a:r>
              <a:rPr lang="ru-RU" sz="20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ринято</a:t>
            </a:r>
            <a:r>
              <a:rPr lang="ru-RU" sz="20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обращение либо </a:t>
            </a:r>
            <a:r>
              <a:rPr lang="ru-RU" sz="24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званию </a:t>
            </a:r>
            <a:r>
              <a:rPr lang="ru-RU" sz="20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(«товарищ сержант», «товарищ лейтенант», «товарищ капитан» и т.п.), либо </a:t>
            </a:r>
            <a:r>
              <a:rPr lang="ru-RU" sz="24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должности </a:t>
            </a:r>
            <a:r>
              <a:rPr lang="ru-RU" sz="20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(«товарищ следователь», «товарищ инспектор» и т.п.), либо </a:t>
            </a:r>
            <a:r>
              <a:rPr lang="ru-RU" sz="24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имени и отчест</a:t>
            </a:r>
            <a:r>
              <a:rPr lang="ru-RU" sz="2400" b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ву</a:t>
            </a:r>
            <a:r>
              <a:rPr lang="ru-RU" sz="2000" dirty="0" smtClean="0">
                <a:solidFill>
                  <a:srgbClr val="C00000"/>
                </a:solidFill>
              </a:rPr>
              <a:t>.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D49C3C-2885-4A3E-8460-AE40E166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49629"/>
            <a:ext cx="8686800" cy="1145771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ПРИЕМЫ ВЫЯВЛЕНИЯ АГРЕССИВНЫХ НАМЕРЕНИЙ И ВРАЖДЕБНОСТИ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142347F-01E0-4662-BACA-3A8211817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88" y="1554162"/>
            <a:ext cx="339566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Гнев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отвращение (отвращение-возмущение)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3) презрение (презрение - неуважение)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5DAA44B-8119-49CC-A72F-7F0457B7508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0163" y="1172769"/>
            <a:ext cx="2719089" cy="18127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C078246-E201-462E-88A2-BC63B0B09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592" y="2245591"/>
            <a:ext cx="2132129" cy="32076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CA801ED-B043-47A0-A8D1-F56204F45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313" y="4416828"/>
            <a:ext cx="2297908" cy="22915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984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b="1" dirty="0" smtClean="0">
                <a:latin typeface="Bookman Old Style" pitchFamily="18" charset="0"/>
              </a:rPr>
              <a:t>Цель:  </a:t>
            </a:r>
            <a:r>
              <a:rPr lang="ru-RU" sz="3600" dirty="0" smtClean="0">
                <a:latin typeface="Bookman Old Style" pitchFamily="18" charset="0"/>
              </a:rPr>
              <a:t>профилактика осуществления противоправных намерений в молодежной среде.</a:t>
            </a:r>
          </a:p>
          <a:p>
            <a:pPr>
              <a:buNone/>
            </a:pPr>
            <a:r>
              <a:rPr lang="ru-RU" sz="3600" b="1" dirty="0" smtClean="0">
                <a:latin typeface="Bookman Old Style" pitchFamily="18" charset="0"/>
              </a:rPr>
              <a:t>Задачи:</a:t>
            </a:r>
            <a:endParaRPr lang="ru-RU" sz="3600" dirty="0" smtClean="0">
              <a:latin typeface="Bookman Old Style" pitchFamily="18" charset="0"/>
            </a:endParaRPr>
          </a:p>
          <a:p>
            <a:pPr lvl="0"/>
            <a:r>
              <a:rPr lang="ru-RU" sz="3600" dirty="0" smtClean="0">
                <a:latin typeface="Bookman Old Style" pitchFamily="18" charset="0"/>
              </a:rPr>
              <a:t>Информирование  студентов о методах и приемах диагностики поведения окружающих и выявления  лиц, имеющих противоправные намерения.</a:t>
            </a:r>
            <a:endParaRPr lang="ru-RU" sz="3600" b="1" dirty="0" smtClean="0">
              <a:latin typeface="Bookman Old Style" pitchFamily="18" charset="0"/>
            </a:endParaRPr>
          </a:p>
          <a:p>
            <a:pPr lvl="0"/>
            <a:r>
              <a:rPr lang="ru-RU" sz="3600" dirty="0" smtClean="0">
                <a:latin typeface="Bookman Old Style" pitchFamily="18" charset="0"/>
              </a:rPr>
              <a:t>Снижение индивидуальной </a:t>
            </a:r>
            <a:r>
              <a:rPr lang="ru-RU" sz="3600" dirty="0" err="1" smtClean="0">
                <a:latin typeface="Bookman Old Style" pitchFamily="18" charset="0"/>
              </a:rPr>
              <a:t>виктимности</a:t>
            </a:r>
            <a:r>
              <a:rPr lang="ru-RU" sz="3600" dirty="0" smtClean="0">
                <a:latin typeface="Bookman Old Style" pitchFamily="18" charset="0"/>
              </a:rPr>
              <a:t> студентов при угрозе преступного посягательства.</a:t>
            </a:r>
            <a:endParaRPr lang="ru-RU" sz="3600" b="1" dirty="0" smtClean="0">
              <a:latin typeface="Bookman Old Style" pitchFamily="18" charset="0"/>
            </a:endParaRPr>
          </a:p>
          <a:p>
            <a:pPr lvl="0"/>
            <a:r>
              <a:rPr lang="ru-RU" sz="3600" dirty="0" smtClean="0">
                <a:latin typeface="Bookman Old Style" pitchFamily="18" charset="0"/>
              </a:rPr>
              <a:t>Обучение студентов  некоторым тактическим приемам безопасной деятельности при угрозе преступного посягательства.</a:t>
            </a:r>
            <a:endParaRPr lang="ru-RU" sz="3600" b="1" dirty="0" smtClean="0"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4025BF-8052-44B4-A7B4-6E118448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0500"/>
            <a:ext cx="8686800" cy="110728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Bookman Old Style" pitchFamily="18" charset="0"/>
              </a:rPr>
              <a:t>О</a:t>
            </a:r>
            <a:r>
              <a:rPr lang="en-US" dirty="0">
                <a:latin typeface="Bookman Old Style" pitchFamily="18" charset="0"/>
              </a:rPr>
              <a:t>пасные реакции, </a:t>
            </a:r>
            <a:r>
              <a:rPr lang="ru-RU" sz="1800" dirty="0" err="1">
                <a:solidFill>
                  <a:srgbClr val="002060"/>
                </a:solidFill>
                <a:effectLst/>
                <a:latin typeface="Bookman Old Style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свидетельствующи</a:t>
            </a:r>
            <a:r>
              <a:rPr lang="en-US" sz="1800" dirty="0">
                <a:solidFill>
                  <a:srgbClr val="002060"/>
                </a:solidFill>
                <a:effectLst/>
                <a:latin typeface="Bookman Old Style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1800" dirty="0">
                <a:solidFill>
                  <a:srgbClr val="002060"/>
                </a:solidFill>
                <a:effectLst/>
                <a:latin typeface="Bookman Old Style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угрозе непосредственного нападения</a:t>
            </a:r>
            <a:endParaRPr lang="ru-RU" dirty="0">
              <a:solidFill>
                <a:srgbClr val="002060"/>
              </a:solidFill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F974D1-BA08-4314-8642-9ACA771DC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5276850" cy="5372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а) сокращение пространственной дистанции между предполагаемым преступником и возможной жертвой;</a:t>
            </a:r>
          </a:p>
          <a:p>
            <a:pPr marL="0" indent="0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б) высказывание угроз и оскорблений; </a:t>
            </a:r>
          </a:p>
          <a:p>
            <a:pPr marL="0" indent="0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в) сжимание и разжимание кистей рук, что говорит о крайнем раздражении;</a:t>
            </a:r>
          </a:p>
          <a:p>
            <a:pPr marL="0" indent="0"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г) сжимание пальцев в кулак; 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взгляд в сторону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(пренебрежение);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долгий неподвижный взгляд в глаза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(желание подчинить себе и доминировать в общении);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бегающий взгляд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(неискренность, обман, нервозность); сужение зрачков (обман, блеф).</a:t>
            </a:r>
          </a:p>
          <a:p>
            <a:endParaRPr lang="ru-RU" dirty="0"/>
          </a:p>
        </p:txBody>
      </p:sp>
      <p:sp>
        <p:nvSpPr>
          <p:cNvPr id="4" name="Знак ''плюс'' 3">
            <a:extLst>
              <a:ext uri="{FF2B5EF4-FFF2-40B4-BE49-F238E27FC236}">
                <a16:creationId xmlns="" xmlns:a16="http://schemas.microsoft.com/office/drawing/2014/main" id="{FFB24F83-515A-4E82-A3F3-C05CF7B18250}"/>
              </a:ext>
            </a:extLst>
          </p:cNvPr>
          <p:cNvSpPr/>
          <p:nvPr/>
        </p:nvSpPr>
        <p:spPr>
          <a:xfrm>
            <a:off x="3940969" y="3214687"/>
            <a:ext cx="1057274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5D18ED8-4162-41BD-B031-CF4B8A5C4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094" y="3671887"/>
            <a:ext cx="2743200" cy="18973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D557778-6A3C-47CD-9ED7-0DCFE4FC7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314" y="1453991"/>
            <a:ext cx="3794760" cy="18973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8624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C54A0B-9CB3-44D1-9E95-BB806AB5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Bookman Old Style" pitchFamily="18" charset="0"/>
              </a:rPr>
              <a:t>О</a:t>
            </a:r>
            <a:r>
              <a:rPr lang="en-US" dirty="0">
                <a:latin typeface="Bookman Old Style" pitchFamily="18" charset="0"/>
              </a:rPr>
              <a:t>пасные реакции, </a:t>
            </a:r>
            <a:r>
              <a:rPr lang="ru-RU" sz="2200" dirty="0" err="1">
                <a:solidFill>
                  <a:srgbClr val="002060"/>
                </a:solidFill>
                <a:effectLst/>
                <a:latin typeface="Bookman Old Style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свидетельствующи</a:t>
            </a:r>
            <a:r>
              <a:rPr lang="en-US" sz="2200" dirty="0">
                <a:solidFill>
                  <a:srgbClr val="002060"/>
                </a:solidFill>
                <a:effectLst/>
                <a:latin typeface="Bookman Old Style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200" dirty="0">
                <a:solidFill>
                  <a:srgbClr val="002060"/>
                </a:solidFill>
                <a:effectLst/>
                <a:latin typeface="Bookman Old Style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угрозе непосредственного нападения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endParaRPr lang="ru-RU" sz="22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9F7A754-E9B6-4D16-A38F-D44FCDB6F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8880"/>
            <a:ext cx="4691062" cy="53038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д) периодические удары себя кулаком в грудь, характеризующие высокий уровень нервного возбуждения; 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е) принятие поз агрессивности (упереться кулаком в бок или выставить кулак вперед или угрожать кулаком);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ж)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откинутость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корпуса назад, свидетельствующая о пренебрежении к собеседнику;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з) постукивание ногой, что является признаком нервозности;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и) принятие оборонительной позы (руки, скрещенные на груди) или агрессивной позы нападения (борцовская или боксерская стойка).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38EE5FC-ECA4-4599-A9D5-20D1F670B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218" y="1295400"/>
            <a:ext cx="4290677" cy="15814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52CCAA0-513F-4071-A12C-1CCD437D78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36"/>
          <a:stretch/>
        </p:blipFill>
        <p:spPr>
          <a:xfrm>
            <a:off x="6166319" y="3536157"/>
            <a:ext cx="1914377" cy="24701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4874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8802CD-AC5E-42C6-9463-F4E4A721C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5250"/>
            <a:ext cx="8686800" cy="928687"/>
          </a:xfrm>
        </p:spPr>
        <p:txBody>
          <a:bodyPr/>
          <a:lstStyle/>
          <a:p>
            <a:pPr algn="ctr"/>
            <a:r>
              <a:rPr lang="ru-RU" dirty="0">
                <a:latin typeface="Bookman Old Style" pitchFamily="18" charset="0"/>
              </a:rPr>
              <a:t>П</a:t>
            </a:r>
            <a:r>
              <a:rPr lang="en-US" dirty="0" err="1">
                <a:latin typeface="Bookman Old Style" pitchFamily="18" charset="0"/>
              </a:rPr>
              <a:t>опробуйте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воспроизвести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0F587F-28FC-45F5-A3AE-6CD9AF45E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B9FA73B7-B3D0-4381-A640-F6EE2EDA207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357925395"/>
              </p:ext>
            </p:extLst>
          </p:nvPr>
        </p:nvGraphicFramePr>
        <p:xfrm>
          <a:off x="0" y="1023938"/>
          <a:ext cx="9144000" cy="6500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8031">
                  <a:extLst>
                    <a:ext uri="{9D8B030D-6E8A-4147-A177-3AD203B41FA5}">
                      <a16:colId xmlns="" xmlns:a16="http://schemas.microsoft.com/office/drawing/2014/main" val="739814"/>
                    </a:ext>
                  </a:extLst>
                </a:gridCol>
                <a:gridCol w="5845969">
                  <a:extLst>
                    <a:ext uri="{9D8B030D-6E8A-4147-A177-3AD203B41FA5}">
                      <a16:colId xmlns="" xmlns:a16="http://schemas.microsoft.com/office/drawing/2014/main" val="3329496969"/>
                    </a:ext>
                  </a:extLst>
                </a:gridCol>
              </a:tblGrid>
              <a:tr h="326734">
                <a:tc>
                  <a:txBody>
                    <a:bodyPr/>
                    <a:lstStyle/>
                    <a:p>
                      <a:pPr indent="-9525"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  <a:latin typeface="Bookman Old Style" pitchFamily="18" charset="0"/>
                        </a:rPr>
                        <a:t>Название жестов</a:t>
                      </a:r>
                      <a:endParaRPr lang="ru-RU" sz="1800" dirty="0">
                        <a:effectLst/>
                        <a:latin typeface="Bookman Old Style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9525"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>
                          <a:effectLst/>
                          <a:latin typeface="Bookman Old Style" pitchFamily="18" charset="0"/>
                        </a:rPr>
                        <a:t>Краткая характеристика отдельных жестов</a:t>
                      </a:r>
                      <a:endParaRPr lang="ru-RU" sz="1800">
                        <a:effectLst/>
                        <a:latin typeface="Bookman Old Style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630194219"/>
                  </a:ext>
                </a:extLst>
              </a:tr>
              <a:tr h="678722">
                <a:tc>
                  <a:txBody>
                    <a:bodyPr/>
                    <a:lstStyle/>
                    <a:p>
                      <a:pPr indent="-9525"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  <a:latin typeface="Bookman Old Style" pitchFamily="18" charset="0"/>
                        </a:rPr>
                        <a:t>Жесты расположения</a:t>
                      </a:r>
                      <a:endParaRPr lang="ru-RU" sz="1800" dirty="0">
                        <a:effectLst/>
                        <a:latin typeface="Bookman Old Style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9525"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>
                          <a:effectLst/>
                          <a:latin typeface="Bookman Old Style" pitchFamily="18" charset="0"/>
                        </a:rPr>
                        <a:t>Прикладывание руки к груди; периодическое прикосновение к собеседнику и т.п.</a:t>
                      </a:r>
                      <a:endParaRPr lang="ru-RU" sz="1800">
                        <a:effectLst/>
                        <a:latin typeface="Bookman Old Style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423794559"/>
                  </a:ext>
                </a:extLst>
              </a:tr>
              <a:tr h="660128">
                <a:tc>
                  <a:txBody>
                    <a:bodyPr/>
                    <a:lstStyle/>
                    <a:p>
                      <a:pPr indent="-9525"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  <a:latin typeface="Bookman Old Style" pitchFamily="18" charset="0"/>
                        </a:rPr>
                        <a:t>Жесты уверенности</a:t>
                      </a:r>
                      <a:endParaRPr lang="ru-RU" sz="1800" dirty="0">
                        <a:effectLst/>
                        <a:latin typeface="Bookman Old Style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9525"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>
                          <a:effectLst/>
                          <a:latin typeface="Bookman Old Style" pitchFamily="18" charset="0"/>
                        </a:rPr>
                        <a:t>Соединение пальцев руки в купол, раскачивание на стуле и т.п.</a:t>
                      </a:r>
                      <a:endParaRPr lang="ru-RU" sz="1800">
                        <a:effectLst/>
                        <a:latin typeface="Bookman Old Style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842625712"/>
                  </a:ext>
                </a:extLst>
              </a:tr>
              <a:tr h="1001106">
                <a:tc>
                  <a:txBody>
                    <a:bodyPr/>
                    <a:lstStyle/>
                    <a:p>
                      <a:pPr indent="-9525"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  <a:latin typeface="Bookman Old Style" pitchFamily="18" charset="0"/>
                        </a:rPr>
                        <a:t>Жесты оценки</a:t>
                      </a:r>
                      <a:endParaRPr lang="ru-RU" sz="1800" dirty="0">
                        <a:effectLst/>
                        <a:latin typeface="Bookman Old Style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9525"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  <a:latin typeface="Bookman Old Style" pitchFamily="18" charset="0"/>
                        </a:rPr>
                        <a:t>Почесывание подбородка; вытягивание указательного пальца вдоль щеки; </a:t>
                      </a:r>
                      <a:r>
                        <a:rPr lang="ru-RU" sz="1800" dirty="0" err="1">
                          <a:effectLst/>
                          <a:latin typeface="Bookman Old Style" pitchFamily="18" charset="0"/>
                        </a:rPr>
                        <a:t>прохаживание</a:t>
                      </a:r>
                      <a:r>
                        <a:rPr lang="ru-RU" sz="1800" dirty="0">
                          <a:effectLst/>
                          <a:latin typeface="Bookman Old Style" pitchFamily="18" charset="0"/>
                        </a:rPr>
                        <a:t> взад и вперед по помещению и т.п.</a:t>
                      </a:r>
                      <a:endParaRPr lang="ru-RU" sz="1800" dirty="0">
                        <a:effectLst/>
                        <a:latin typeface="Bookman Old Style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286947599"/>
                  </a:ext>
                </a:extLst>
              </a:tr>
              <a:tr h="678722">
                <a:tc>
                  <a:txBody>
                    <a:bodyPr/>
                    <a:lstStyle/>
                    <a:p>
                      <a:pPr indent="-9525"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>
                          <a:effectLst/>
                          <a:latin typeface="Bookman Old Style" pitchFamily="18" charset="0"/>
                        </a:rPr>
                        <a:t>Жесты неуверенности и нервозности</a:t>
                      </a:r>
                      <a:endParaRPr lang="ru-RU" sz="1800">
                        <a:effectLst/>
                        <a:latin typeface="Bookman Old Style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9525"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  <a:latin typeface="Bookman Old Style" pitchFamily="18" charset="0"/>
                        </a:rPr>
                        <a:t>Переплетение пальцев рук; пощипывание ладони; постукивание по столу пальцами и т.п.</a:t>
                      </a:r>
                      <a:endParaRPr lang="ru-RU" sz="1800" dirty="0">
                        <a:effectLst/>
                        <a:latin typeface="Bookman Old Style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58372046"/>
                  </a:ext>
                </a:extLst>
              </a:tr>
              <a:tr h="1131204">
                <a:tc>
                  <a:txBody>
                    <a:bodyPr/>
                    <a:lstStyle/>
                    <a:p>
                      <a:pPr indent="-9525"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>
                          <a:effectLst/>
                          <a:latin typeface="Bookman Old Style" pitchFamily="18" charset="0"/>
                        </a:rPr>
                        <a:t>Жесты самоконтроля</a:t>
                      </a:r>
                      <a:endParaRPr lang="ru-RU" sz="1800">
                        <a:effectLst/>
                        <a:latin typeface="Bookman Old Style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9525"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  <a:latin typeface="Bookman Old Style" pitchFamily="18" charset="0"/>
                        </a:rPr>
                        <a:t>Руки сведены за спину, причем ладонь одной руки сжимает другую; руки расположены на подлокотниках кресла, а ладони крепко сжимают подлокотники и т.п.</a:t>
                      </a:r>
                      <a:endParaRPr lang="ru-RU" sz="1800" dirty="0">
                        <a:effectLst/>
                        <a:latin typeface="Bookman Old Style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58698482"/>
                  </a:ext>
                </a:extLst>
              </a:tr>
              <a:tr h="678722">
                <a:tc>
                  <a:txBody>
                    <a:bodyPr/>
                    <a:lstStyle/>
                    <a:p>
                      <a:pPr indent="-9525"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>
                          <a:effectLst/>
                          <a:latin typeface="Bookman Old Style" pitchFamily="18" charset="0"/>
                        </a:rPr>
                        <a:t>Жесты ожидания</a:t>
                      </a:r>
                      <a:endParaRPr lang="ru-RU" sz="1800">
                        <a:effectLst/>
                        <a:latin typeface="Bookman Old Style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9525"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 dirty="0" err="1">
                          <a:effectLst/>
                          <a:latin typeface="Bookman Old Style" pitchFamily="18" charset="0"/>
                        </a:rPr>
                        <a:t>Потирание</a:t>
                      </a:r>
                      <a:r>
                        <a:rPr lang="ru-RU" sz="1800" dirty="0">
                          <a:effectLst/>
                          <a:latin typeface="Bookman Old Style" pitchFamily="18" charset="0"/>
                        </a:rPr>
                        <a:t> ладоней; медленное вытирание ладоней о носовой платок или другую ткань и т.п.</a:t>
                      </a:r>
                      <a:endParaRPr lang="ru-RU" sz="1800" dirty="0">
                        <a:effectLst/>
                        <a:latin typeface="Bookman Old Style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468044582"/>
                  </a:ext>
                </a:extLst>
              </a:tr>
              <a:tr h="678722">
                <a:tc>
                  <a:txBody>
                    <a:bodyPr/>
                    <a:lstStyle/>
                    <a:p>
                      <a:pPr indent="-9525"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>
                          <a:effectLst/>
                          <a:latin typeface="Bookman Old Style" pitchFamily="18" charset="0"/>
                        </a:rPr>
                        <a:t>Жесты отрицания и сомнения</a:t>
                      </a:r>
                      <a:endParaRPr lang="ru-RU" sz="1800">
                        <a:effectLst/>
                        <a:latin typeface="Bookman Old Style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9525"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800" dirty="0">
                          <a:effectLst/>
                          <a:latin typeface="Bookman Old Style" pitchFamily="18" charset="0"/>
                        </a:rPr>
                        <a:t>Сложение рук на груди; отклонение корпуса тела назад; </a:t>
                      </a:r>
                      <a:r>
                        <a:rPr lang="ru-RU" sz="1800" dirty="0" err="1">
                          <a:effectLst/>
                          <a:latin typeface="Bookman Old Style" pitchFamily="18" charset="0"/>
                        </a:rPr>
                        <a:t>дотрагивание</a:t>
                      </a:r>
                      <a:r>
                        <a:rPr lang="ru-RU" sz="1800" dirty="0">
                          <a:effectLst/>
                          <a:latin typeface="Bookman Old Style" pitchFamily="18" charset="0"/>
                        </a:rPr>
                        <a:t> пальцем до кончика носа и т.п.</a:t>
                      </a:r>
                      <a:endParaRPr lang="ru-RU" sz="1800" dirty="0">
                        <a:effectLst/>
                        <a:latin typeface="Bookman Old Style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556328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4844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85850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Чем агрессивнее правонарушитель</a:t>
            </a:r>
            <a:r>
              <a:rPr lang="ru-RU" sz="28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, </a:t>
            </a:r>
            <a:br>
              <a:rPr lang="ru-RU" sz="28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</a:br>
            <a:r>
              <a:rPr lang="ru-RU" sz="28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тем спокойнее и выдержаннее должен быть человек, противостоящий ему</a:t>
            </a:r>
            <a:br>
              <a:rPr lang="ru-RU" sz="28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</a:b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28802"/>
            <a:ext cx="8686800" cy="4643470"/>
          </a:xfrm>
        </p:spPr>
        <p:txBody>
          <a:bodyPr>
            <a:normAutofit fontScale="77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200" b="1" dirty="0" smtClean="0">
                <a:solidFill>
                  <a:srgbClr val="C00000"/>
                </a:solidFill>
                <a:latin typeface="Bookman Old Style" pitchFamily="18" charset="0"/>
              </a:rPr>
              <a:t>Нельзя:</a:t>
            </a:r>
          </a:p>
          <a:p>
            <a:pPr>
              <a:buNone/>
            </a:pP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- провоцировать и повышать голос; 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- сквернословить и ругаться; 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- угрожать и оскорблять; 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- оправдываться; 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- вести себя высокомерно и иронизировать; 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- передразнивать и непристойно жестикулировать;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- вступать в спор; 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- проявлять формализм и бюрократизм; 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- обвинять правонарушителя в глупости.</a:t>
            </a:r>
          </a:p>
          <a:p>
            <a:pPr marL="0" indent="0" algn="ctr">
              <a:buNone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3794" name="Picture 2" descr="https://image.freepik.com/free-icon/no-translate-detected_318-4717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1571612"/>
            <a:ext cx="2974985" cy="2974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310A89-D446-4C03-A3F0-1B69B2525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ПРИЕМЫ ПСИХОЛОГИЧЕСКОГО ВОЗДЕЙСТВИЯ НА ПРАВОНАРУШИТЕЛЯ</a:t>
            </a:r>
            <a:endParaRPr lang="ru-RU" sz="2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CF14A19-1F29-48BE-B639-E01D91617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82" y="1428736"/>
            <a:ext cx="8686800" cy="542926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rgbClr val="0070C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</a:t>
            </a:r>
            <a:r>
              <a:rPr lang="ru-RU" sz="27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Информационно-психологические приемы воздействия </a:t>
            </a:r>
            <a:r>
              <a:rPr lang="ru-RU" sz="2700" dirty="0">
                <a:latin typeface="Bookman Old Style" panose="02050604050505020204" pitchFamily="18" charset="0"/>
              </a:rPr>
              <a:t>(«обращение», «информирование», «детализация проблемы», «раскрытие юридического смысла ситуации» и др.).</a:t>
            </a:r>
          </a:p>
          <a:p>
            <a:pPr>
              <a:lnSpc>
                <a:spcPct val="90000"/>
              </a:lnSpc>
              <a:buNone/>
            </a:pPr>
            <a:r>
              <a:rPr lang="ru-RU" sz="2700" dirty="0">
                <a:latin typeface="Bookman Old Style" panose="02050604050505020204" pitchFamily="18" charset="0"/>
              </a:rPr>
              <a:t>2. </a:t>
            </a:r>
            <a:r>
              <a:rPr lang="ru-RU" sz="27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Приемы переговоров и достижения согласия («накопление </a:t>
            </a:r>
            <a:r>
              <a:rPr lang="ru-RU" sz="2700" dirty="0">
                <a:latin typeface="Bookman Old Style" panose="02050604050505020204" pitchFamily="18" charset="0"/>
              </a:rPr>
              <a:t>согласий», «поиск компромиссов», «призыв к совместному мышлению», «приглашение к диалогу», «построение моста», «разговор на одном языке», «указание на сходство» и др.).</a:t>
            </a:r>
          </a:p>
          <a:p>
            <a:pPr>
              <a:lnSpc>
                <a:spcPct val="90000"/>
              </a:lnSpc>
              <a:buNone/>
            </a:pPr>
            <a:r>
              <a:rPr lang="ru-RU" sz="2700" dirty="0">
                <a:latin typeface="Bookman Old Style" panose="02050604050505020204" pitchFamily="18" charset="0"/>
              </a:rPr>
              <a:t>3. </a:t>
            </a:r>
            <a:r>
              <a:rPr lang="ru-RU" sz="27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Приемы косвенного и директивного воздействия с целью </a:t>
            </a:r>
            <a:r>
              <a:rPr lang="ru-RU" sz="2700" dirty="0">
                <a:latin typeface="Bookman Old Style" panose="02050604050505020204" pitchFamily="18" charset="0"/>
              </a:rPr>
              <a:t>изменения поведения правонарушителей («похвала и позитивная оценка человека», «</a:t>
            </a:r>
            <a:r>
              <a:rPr lang="ru-RU" sz="2700" dirty="0" err="1">
                <a:latin typeface="Bookman Old Style" panose="02050604050505020204" pitchFamily="18" charset="0"/>
              </a:rPr>
              <a:t>обязывание</a:t>
            </a:r>
            <a:r>
              <a:rPr lang="ru-RU" sz="2700" dirty="0">
                <a:latin typeface="Bookman Old Style" panose="02050604050505020204" pitchFamily="18" charset="0"/>
              </a:rPr>
              <a:t>», «демонстрация ошибки», «имя собственное», «нейтрализация настороженности», «выжидание», «сковывание действий», «достижение зависимости» и др.).</a:t>
            </a:r>
          </a:p>
          <a:p>
            <a:pPr>
              <a:lnSpc>
                <a:spcPct val="90000"/>
              </a:lnSpc>
              <a:buNone/>
            </a:pPr>
            <a:r>
              <a:rPr lang="ru-RU" sz="2700" dirty="0">
                <a:latin typeface="Bookman Old Style" panose="02050604050505020204" pitchFamily="18" charset="0"/>
              </a:rPr>
              <a:t>4. </a:t>
            </a:r>
            <a:r>
              <a:rPr lang="ru-RU" sz="27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Приемы вселения неуверенности и </a:t>
            </a:r>
            <a:r>
              <a:rPr lang="ru-RU" sz="2700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дезориентирования</a:t>
            </a:r>
            <a:r>
              <a:rPr lang="ru-RU" sz="27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700" dirty="0">
                <a:latin typeface="Bookman Old Style" panose="02050604050505020204" pitchFamily="18" charset="0"/>
              </a:rPr>
              <a:t>противника («неожиданный ход», «захват врасплох», «сокрытие информации», «мнимое согласи</a:t>
            </a:r>
            <a:r>
              <a:rPr lang="ru-RU" sz="2700" dirty="0"/>
              <a:t>е», «имитация действий» и др.).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310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Представьте ситуацию </a:t>
            </a: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(44.02.02)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357850"/>
          </a:xfrm>
        </p:spPr>
        <p:txBody>
          <a:bodyPr>
            <a:normAutofit fontScale="92500" lnSpcReduction="20000"/>
          </a:bodyPr>
          <a:lstStyle/>
          <a:p>
            <a:pPr marL="0" indent="630238">
              <a:buNone/>
            </a:pPr>
            <a:r>
              <a:rPr lang="ru-RU" sz="2800" dirty="0" smtClean="0">
                <a:latin typeface="Bookman Old Style" panose="02050604050505020204" pitchFamily="18" charset="0"/>
              </a:rPr>
              <a:t>Один из детей (10 лет) преградил выход из кабинета, угрожая ножом Вам и остальным детям.</a:t>
            </a:r>
          </a:p>
          <a:p>
            <a:pPr marL="0" indent="630238">
              <a:buNone/>
            </a:pPr>
            <a:r>
              <a:rPr lang="ru-RU" sz="2800" dirty="0" smtClean="0">
                <a:latin typeface="Bookman Old Style" panose="02050604050505020204" pitchFamily="18" charset="0"/>
              </a:rPr>
              <a:t>Также он предупредил, что через 10 мин. после звонка сюда подойдут еще 2 старшеклассника, и тогда они решат, что с вами делать. </a:t>
            </a:r>
          </a:p>
          <a:p>
            <a:pPr marL="0" indent="630238">
              <a:buNone/>
            </a:pPr>
            <a:r>
              <a:rPr lang="ru-RU" sz="2800" dirty="0" smtClean="0">
                <a:latin typeface="Bookman Old Style" panose="02050604050505020204" pitchFamily="18" charset="0"/>
              </a:rPr>
              <a:t>Любые движения (звонки, крики и т.п.) по словам ученика приведут к гибели кого-либо в кабинете.</a:t>
            </a:r>
          </a:p>
          <a:p>
            <a:pPr marL="0" indent="630238">
              <a:buNone/>
            </a:pP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Задание:</a:t>
            </a:r>
            <a:r>
              <a:rPr lang="ru-RU" dirty="0" smtClean="0">
                <a:latin typeface="Bookman Old Style" panose="02050604050505020204" pitchFamily="18" charset="0"/>
              </a:rPr>
              <a:t> используя </a:t>
            </a:r>
            <a:r>
              <a:rPr lang="ru-RU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приемы психологического воздействия на правонарушителя</a:t>
            </a:r>
            <a:r>
              <a:rPr lang="ru-RU" dirty="0" smtClean="0">
                <a:latin typeface="Bookman Old Style" panose="02050604050505020204" pitchFamily="18" charset="0"/>
              </a:rPr>
              <a:t>, попробуйте изменить ситуацию. Проиграйте ее.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Представьте</a:t>
            </a:r>
            <a:r>
              <a:rPr lang="ru-RU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ситуацию </a:t>
            </a: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(44.02.01)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630238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Подросток, брат одного из детей (16 лет) перекрыл выход из кабинета, угрожая ножом Вам и остальным детям.</a:t>
            </a:r>
          </a:p>
          <a:p>
            <a:pPr marL="0" indent="630238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Также он предупредил, что через 10 мин. сюда подойдут еще 2 старшеклассника, и тогда они решат, что с вами делать. </a:t>
            </a:r>
          </a:p>
          <a:p>
            <a:pPr marL="0" indent="630238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Любые движения (звонки, крики и т.п.) по словам ученика приведут к гибели кого-либо в кабинете.</a:t>
            </a:r>
          </a:p>
          <a:p>
            <a:pPr marL="0" indent="630238">
              <a:buNone/>
            </a:pP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Задание:</a:t>
            </a:r>
            <a:r>
              <a:rPr lang="ru-RU" dirty="0" smtClean="0">
                <a:latin typeface="Bookman Old Style" panose="02050604050505020204" pitchFamily="18" charset="0"/>
              </a:rPr>
              <a:t> используя </a:t>
            </a:r>
            <a:r>
              <a:rPr lang="ru-RU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приемы психологического воздействия на правонарушителя</a:t>
            </a:r>
            <a:r>
              <a:rPr lang="ru-RU" dirty="0" smtClean="0">
                <a:latin typeface="Bookman Old Style" panose="02050604050505020204" pitchFamily="18" charset="0"/>
              </a:rPr>
              <a:t>, попробуйте изменить ситуацию. Проиграйте ее.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92696"/>
            <a:ext cx="8458200" cy="1737882"/>
          </a:xfrm>
        </p:spPr>
        <p:txBody>
          <a:bodyPr/>
          <a:lstStyle/>
          <a:p>
            <a:pPr algn="ctr"/>
            <a:r>
              <a:rPr lang="ru-RU" sz="8800" baseline="30000" dirty="0">
                <a:latin typeface="Bookman Old Style" panose="02050604050505020204" pitchFamily="18" charset="0"/>
              </a:rPr>
              <a:t>Будь осторожен!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060848"/>
            <a:ext cx="8601076" cy="401135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Как определить, что перед тобой </a:t>
            </a:r>
            <a:r>
              <a:rPr lang="ru-RU" b="1" dirty="0" smtClean="0">
                <a:latin typeface="Bookman Old Style" panose="02050604050505020204" pitchFamily="18" charset="0"/>
              </a:rPr>
              <a:t>преступник</a:t>
            </a:r>
          </a:p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(</a:t>
            </a:r>
            <a:r>
              <a:rPr lang="ru-RU" b="1" dirty="0">
                <a:latin typeface="Bookman Old Style" panose="02050604050505020204" pitchFamily="18" charset="0"/>
              </a:rPr>
              <a:t>или человек, который может совершить преступление</a:t>
            </a:r>
            <a:r>
              <a:rPr lang="ru-RU" b="1" dirty="0" smtClean="0">
                <a:latin typeface="Bookman Old Style" panose="02050604050505020204" pitchFamily="18" charset="0"/>
              </a:rPr>
              <a:t>)?</a:t>
            </a:r>
          </a:p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r>
              <a:rPr lang="ru-RU" b="1" dirty="0">
                <a:latin typeface="Bookman Old Style" panose="02050604050505020204" pitchFamily="18" charset="0"/>
              </a:rPr>
              <a:t>На что обратить внимание?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Как не стать жертвой преступления?</a:t>
            </a:r>
          </a:p>
          <a:p>
            <a:pPr algn="ctr"/>
            <a:r>
              <a:rPr lang="ru-RU" b="1" dirty="0">
                <a:latin typeface="Bookman Old Style" panose="02050604050505020204" pitchFamily="18" charset="0"/>
              </a:rPr>
              <a:t>Как отличить </a:t>
            </a:r>
            <a:r>
              <a:rPr lang="ru-RU" b="1" i="1" dirty="0">
                <a:latin typeface="Bookman Old Style" panose="02050604050505020204" pitchFamily="18" charset="0"/>
              </a:rPr>
              <a:t>настоящего</a:t>
            </a:r>
            <a:r>
              <a:rPr lang="ru-RU" b="1" dirty="0">
                <a:latin typeface="Bookman Old Style" panose="02050604050505020204" pitchFamily="18" charset="0"/>
              </a:rPr>
              <a:t> сотрудника </a:t>
            </a:r>
            <a:r>
              <a:rPr lang="ru-RU" b="1" dirty="0" err="1">
                <a:latin typeface="Bookman Old Style" panose="02050604050505020204" pitchFamily="18" charset="0"/>
              </a:rPr>
              <a:t>Росгвардии</a:t>
            </a:r>
            <a:r>
              <a:rPr lang="ru-RU" b="1" dirty="0">
                <a:latin typeface="Bookman Old Style" panose="02050604050505020204" pitchFamily="18" charset="0"/>
              </a:rPr>
              <a:t>?</a:t>
            </a:r>
          </a:p>
          <a:p>
            <a:endParaRPr lang="ru-RU" dirty="0">
              <a:latin typeface="Bookman Old Style" panose="020506040505050202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Как вести себя, если на тебя напали?</a:t>
            </a:r>
          </a:p>
          <a:p>
            <a:pPr>
              <a:lnSpc>
                <a:spcPct val="170000"/>
              </a:lnSpc>
            </a:pPr>
            <a:endParaRPr lang="ru-RU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atin typeface="Bookman Old Style" panose="02050604050505020204" pitchFamily="18" charset="0"/>
              </a:rPr>
              <a:t>Педагогу нужно уметь: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286124"/>
            <a:ext cx="3786214" cy="3311228"/>
          </a:xfrm>
        </p:spPr>
        <p:txBody>
          <a:bodyPr>
            <a:normAutofit/>
          </a:bodyPr>
          <a:lstStyle/>
          <a:p>
            <a:pPr marL="0" indent="53975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Выявлять </a:t>
            </a:r>
            <a:r>
              <a:rPr lang="ru-RU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преступные намерения </a:t>
            </a:r>
            <a:r>
              <a:rPr lang="ru-RU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(</a:t>
            </a:r>
            <a:r>
              <a:rPr lang="ru-RU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в том числе у детей и 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подростков)</a:t>
            </a:r>
          </a:p>
          <a:p>
            <a:pPr marL="0" lvl="0" indent="539750">
              <a:buNone/>
            </a:pPr>
            <a:endParaRPr lang="ru-RU" b="1" dirty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3286124"/>
            <a:ext cx="45017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/>
            <a:r>
              <a:rPr lang="ru-RU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Вести </a:t>
            </a:r>
            <a:r>
              <a:rPr lang="ru-RU" sz="32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себя </a:t>
            </a:r>
            <a:r>
              <a:rPr lang="ru-RU" sz="2800" dirty="0">
                <a:latin typeface="Bookman Old Style" panose="02050604050505020204" pitchFamily="18" charset="0"/>
              </a:rPr>
              <a:t>безопасно в ситуациях, когда противоправные действия направлены против вас (детей</a:t>
            </a:r>
            <a:r>
              <a:rPr lang="ru-RU" sz="2800" dirty="0" smtClean="0">
                <a:latin typeface="Bookman Old Style" panose="02050604050505020204" pitchFamily="18" charset="0"/>
              </a:rPr>
              <a:t>)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428728" y="1500174"/>
            <a:ext cx="785818" cy="150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86446" y="1500174"/>
            <a:ext cx="785818" cy="150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ПРИЕМЫ  ОЦЕНКИ СТЕПЕНИ ПРИЧАСТНОСТИ ЧЕЛОВЕКА</a:t>
            </a: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b="1" dirty="0">
                <a:latin typeface="Bookman Old Style" panose="02050604050505020204" pitchFamily="18" charset="0"/>
              </a:rPr>
              <a:t>К КРИМИНАЛЬНОЙ СРЕДЕ</a:t>
            </a: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7"/>
            <a:ext cx="8715404" cy="435771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>
                <a:latin typeface="Bookman Old Style" panose="02050604050505020204" pitchFamily="18" charset="0"/>
              </a:rPr>
              <a:t>а) оценка речи (жаргон, направленность и содержание);</a:t>
            </a:r>
          </a:p>
          <a:p>
            <a:pPr>
              <a:buNone/>
            </a:pPr>
            <a:r>
              <a:rPr lang="ru-RU" dirty="0">
                <a:latin typeface="Bookman Old Style" panose="02050604050505020204" pitchFamily="18" charset="0"/>
              </a:rPr>
              <a:t>б) изучение и оценка внешнего вида (одежды, прически, наличие или отсутствие  татуировок и т.д.); </a:t>
            </a:r>
          </a:p>
          <a:p>
            <a:pPr>
              <a:buNone/>
            </a:pPr>
            <a:r>
              <a:rPr lang="ru-RU" dirty="0">
                <a:latin typeface="Bookman Old Style" panose="02050604050505020204" pitchFamily="18" charset="0"/>
              </a:rPr>
              <a:t>в) оценка динамики общения и окружение человека (порядок обращения людей друг к другу, употребление в общении кличек и т.д.);</a:t>
            </a:r>
          </a:p>
          <a:p>
            <a:pPr>
              <a:buNone/>
            </a:pPr>
            <a:r>
              <a:rPr lang="ru-RU" dirty="0">
                <a:latin typeface="Bookman Old Style" panose="02050604050505020204" pitchFamily="18" charset="0"/>
              </a:rPr>
              <a:t>г) анализ динамики личного поведения человека.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Оценка речи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наличие слов, которые в обычной разговорной речи не употребляются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928935"/>
            <a:ext cx="9144000" cy="350046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9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Жаргон </a:t>
            </a:r>
          </a:p>
          <a:p>
            <a:pPr algn="ctr">
              <a:buNone/>
            </a:pPr>
            <a:r>
              <a:rPr lang="ru-RU" dirty="0">
                <a:latin typeface="Bookman Old Style" panose="02050604050505020204" pitchFamily="18" charset="0"/>
              </a:rPr>
              <a:t>наркотики («клевер, мура, мякина»)</a:t>
            </a:r>
          </a:p>
          <a:p>
            <a:pPr algn="ctr">
              <a:buNone/>
            </a:pPr>
            <a:r>
              <a:rPr lang="ru-RU" dirty="0">
                <a:latin typeface="Bookman Old Style" panose="02050604050505020204" pitchFamily="18" charset="0"/>
              </a:rPr>
              <a:t> «</a:t>
            </a:r>
            <a:r>
              <a:rPr lang="ru-RU" dirty="0" err="1">
                <a:latin typeface="Bookman Old Style" panose="02050604050505020204" pitchFamily="18" charset="0"/>
              </a:rPr>
              <a:t>ботать</a:t>
            </a:r>
            <a:r>
              <a:rPr lang="ru-RU" dirty="0">
                <a:latin typeface="Bookman Old Style" panose="02050604050505020204" pitchFamily="18" charset="0"/>
              </a:rPr>
              <a:t>»- разговаривать, «фарт» </a:t>
            </a:r>
          </a:p>
          <a:p>
            <a:pPr algn="ctr">
              <a:buNone/>
            </a:pPr>
            <a:r>
              <a:rPr lang="ru-RU" sz="240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Bookman Old Style" panose="02050604050505020204" pitchFamily="18" charset="0"/>
                <a:ea typeface="+mj-ea"/>
                <a:cs typeface="+mj-cs"/>
              </a:rPr>
              <a:t>употребление привычных для всех слов в совершенно </a:t>
            </a:r>
            <a:r>
              <a:rPr lang="ru-RU" sz="2400" cap="all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Bookman Old Style" panose="02050604050505020204" pitchFamily="18" charset="0"/>
                <a:ea typeface="+mj-ea"/>
                <a:cs typeface="+mj-cs"/>
              </a:rPr>
              <a:t>ином понимании</a:t>
            </a:r>
            <a:r>
              <a:rPr lang="ru-RU" sz="33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ru-RU" sz="33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10000"/>
              </a:lnSpc>
              <a:buNone/>
            </a:pPr>
            <a:r>
              <a:rPr lang="ru-RU" dirty="0">
                <a:latin typeface="Bookman Old Style" panose="02050604050505020204" pitchFamily="18" charset="0"/>
              </a:rPr>
              <a:t>«небо» - потолок, «доктор», «врач» - защитник, адвокат; «исповедь» - допрос; «пират»- оперативный </a:t>
            </a:r>
            <a:r>
              <a:rPr lang="ru-RU" dirty="0" smtClean="0">
                <a:latin typeface="Bookman Old Style" panose="02050604050505020204" pitchFamily="18" charset="0"/>
              </a:rPr>
              <a:t>работник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429124" y="1214422"/>
            <a:ext cx="64294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14380"/>
          </a:xfrm>
        </p:spPr>
        <p:txBody>
          <a:bodyPr/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Оценка речи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6124588" cy="542928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 чем говорят?</a:t>
            </a:r>
            <a:endParaRPr lang="ru-RU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Bookman Old Style" panose="02050604050505020204" pitchFamily="18" charset="0"/>
              </a:rPr>
              <a:t>способы и приемы быстрого обогащения, добычи денег, организация свободного времени, застолье, азартные игры, женщины</a:t>
            </a:r>
          </a:p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Хорошо знают</a:t>
            </a:r>
          </a:p>
          <a:p>
            <a:pPr algn="ctr">
              <a:buNone/>
            </a:pPr>
            <a:endParaRPr lang="ru-RU" sz="28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Bookman Old Style" panose="02050604050505020204" pitchFamily="18" charset="0"/>
              </a:rPr>
              <a:t>могут точно назвать номер соответствующей статьи уголовного кодекса, процитировать ее всю дословно или ее часть.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357686" y="1071546"/>
            <a:ext cx="571504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http://i.milliyet.com.tr/YeniAnaResim/2013/06/13/fft99_mf3372893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0807" y="1428736"/>
            <a:ext cx="3183193" cy="1785950"/>
          </a:xfrm>
          <a:prstGeom prst="rect">
            <a:avLst/>
          </a:prstGeom>
          <a:noFill/>
        </p:spPr>
      </p:pic>
      <p:pic>
        <p:nvPicPr>
          <p:cNvPr id="15364" name="Picture 4" descr="http://static.ozone.ru/multimedia/books_covers/1014335104.jpg"/>
          <p:cNvPicPr>
            <a:picLocks noChangeAspect="1" noChangeArrowheads="1"/>
          </p:cNvPicPr>
          <p:nvPr/>
        </p:nvPicPr>
        <p:blipFill>
          <a:blip r:embed="rId3" cstate="print"/>
          <a:srcRect b="3250"/>
          <a:stretch>
            <a:fillRect/>
          </a:stretch>
        </p:blipFill>
        <p:spPr bwMode="auto">
          <a:xfrm>
            <a:off x="6858016" y="3786190"/>
            <a:ext cx="1596000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6438"/>
            <a:ext cx="8686800" cy="5429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Оценка одежды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7"/>
            <a:ext cx="5652120" cy="3941630"/>
          </a:xfrm>
        </p:spPr>
        <p:txBody>
          <a:bodyPr>
            <a:normAutofit/>
          </a:bodyPr>
          <a:lstStyle/>
          <a:p>
            <a:pPr marL="0" indent="449263">
              <a:buNone/>
            </a:pPr>
            <a:r>
              <a:rPr lang="ru-RU" sz="2800" b="1" dirty="0">
                <a:latin typeface="Bookman Old Style" panose="02050604050505020204" pitchFamily="18" charset="0"/>
              </a:rPr>
              <a:t>Попытка скрыть лицо </a:t>
            </a:r>
            <a:r>
              <a:rPr lang="ru-RU" sz="2800" dirty="0">
                <a:latin typeface="Bookman Old Style" panose="02050604050505020204" pitchFamily="18" charset="0"/>
              </a:rPr>
              <a:t>(очки, маски, шарфы, шапки)</a:t>
            </a:r>
          </a:p>
          <a:p>
            <a:pPr marL="0" indent="449263">
              <a:buNone/>
            </a:pPr>
            <a:r>
              <a:rPr lang="ru-RU" sz="2800" b="1" dirty="0">
                <a:latin typeface="Bookman Old Style" panose="02050604050505020204" pitchFamily="18" charset="0"/>
              </a:rPr>
              <a:t>Попытка спрятать оружие </a:t>
            </a:r>
            <a:r>
              <a:rPr lang="ru-RU" sz="2800" dirty="0">
                <a:latin typeface="Bookman Old Style" panose="02050604050505020204" pitchFamily="18" charset="0"/>
              </a:rPr>
              <a:t>и приспособления (Множество карманов, свободная одежда, большие сумки)</a:t>
            </a:r>
          </a:p>
        </p:txBody>
      </p:sp>
      <p:pic>
        <p:nvPicPr>
          <p:cNvPr id="19458" name="Picture 2" descr="http://bm.img.com.ua/berlin/storage/orig/b/f4/c3fbf1d4ad9da6bf361851650587cf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214422"/>
            <a:ext cx="3357554" cy="2518166"/>
          </a:xfrm>
          <a:prstGeom prst="rect">
            <a:avLst/>
          </a:prstGeom>
          <a:noFill/>
        </p:spPr>
      </p:pic>
      <p:pic>
        <p:nvPicPr>
          <p:cNvPr id="19460" name="Picture 4" descr="http://i2.guns.ru/forums/icons/forum_pictures/009167/91670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256"/>
            <a:ext cx="6421907" cy="2408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6027EE-1563-41F7-8D7F-6F87DE1F9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Е</a:t>
            </a:r>
            <a:r>
              <a:rPr lang="en-US" b="1" dirty="0" err="1">
                <a:latin typeface="Bookman Old Style" panose="02050604050505020204" pitchFamily="18" charset="0"/>
              </a:rPr>
              <a:t>сли</a:t>
            </a:r>
            <a:r>
              <a:rPr lang="en-US" b="1" dirty="0">
                <a:latin typeface="Bookman Old Style" panose="020506040505050202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</a:rPr>
              <a:t>человек</a:t>
            </a:r>
            <a:r>
              <a:rPr lang="en-US" b="1" dirty="0">
                <a:latin typeface="Bookman Old Style" panose="020506040505050202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</a:rPr>
              <a:t>прячет</a:t>
            </a:r>
            <a:r>
              <a:rPr lang="en-US" b="1" dirty="0">
                <a:latin typeface="Bookman Old Style" panose="020506040505050202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</a:rPr>
              <a:t>пистолет</a:t>
            </a:r>
            <a:r>
              <a:rPr lang="en-US" b="1" dirty="0">
                <a:latin typeface="Bookman Old Style" panose="02050604050505020204" pitchFamily="18" charset="0"/>
              </a:rPr>
              <a:t>…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29CC699-FA8C-43E5-ACB9-C375C60A4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асимметричная походка</a:t>
            </a:r>
            <a:endParaRPr lang="en-US" sz="28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стесненный взмах руки со стороны пистолета</a:t>
            </a:r>
            <a:endParaRPr lang="en-US" sz="28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ридержив</a:t>
            </a:r>
            <a:r>
              <a:rPr lang="en-US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ание </a:t>
            </a:r>
            <a:r>
              <a:rPr lang="ru-RU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оружи</a:t>
            </a:r>
            <a:r>
              <a:rPr lang="en-US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рукой</a:t>
            </a:r>
            <a:endParaRPr lang="ru-RU" sz="28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bodyguardsonline.com/uploads/posts/2011-01/1296224855_carryknives_21.jpg">
            <a:extLst>
              <a:ext uri="{FF2B5EF4-FFF2-40B4-BE49-F238E27FC236}">
                <a16:creationId xmlns="" xmlns:a16="http://schemas.microsoft.com/office/drawing/2014/main" id="{7CB3855E-CE8A-4D23-ACF2-AB6B6ECE6E60}"/>
              </a:ext>
            </a:extLst>
          </p:cNvPr>
          <p:cNvPicPr/>
          <p:nvPr/>
        </p:nvPicPr>
        <p:blipFill>
          <a:blip r:embed="rId2"/>
          <a:srcRect r="1939" b="13654"/>
          <a:stretch>
            <a:fillRect/>
          </a:stretch>
        </p:blipFill>
        <p:spPr bwMode="auto">
          <a:xfrm>
            <a:off x="3059832" y="3501008"/>
            <a:ext cx="5179219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681779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313</TotalTime>
  <Words>1719</Words>
  <Application>Microsoft Office PowerPoint</Application>
  <PresentationFormat>Экран (4:3)</PresentationFormat>
  <Paragraphs>192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«Будь осторожен»  Общеколледжный классный час  </vt:lpstr>
      <vt:lpstr>Слайд 2</vt:lpstr>
      <vt:lpstr>Будь осторожен!</vt:lpstr>
      <vt:lpstr>Педагогу нужно уметь:</vt:lpstr>
      <vt:lpstr>ПРИЕМЫ  ОЦЕНКИ СТЕПЕНИ ПРИЧАСТНОСТИ ЧЕЛОВЕКА К КРИМИНАЛЬНОЙ СРЕДЕ </vt:lpstr>
      <vt:lpstr>   Оценка речи    наличие слов, которые в обычной разговорной речи не употребляются</vt:lpstr>
      <vt:lpstr>Оценка речи</vt:lpstr>
      <vt:lpstr>Оценка одежды</vt:lpstr>
      <vt:lpstr>Если человек прячет пистолет…</vt:lpstr>
      <vt:lpstr>Оценка внешнего вида –  Опасные состояния людей</vt:lpstr>
      <vt:lpstr>Татуировки</vt:lpstr>
      <vt:lpstr>Татуировки</vt:lpstr>
      <vt:lpstr>ПРИЕМЫ ДИАГНОСТИКИ ЛЖИ И НЕИСКРЕННОСТИ В ПОВЕДЕНИИ ЧЕЛОВЕКА</vt:lpstr>
      <vt:lpstr>Жесты неискренности</vt:lpstr>
      <vt:lpstr>Вспомните людей, которые так делают….</vt:lpstr>
      <vt:lpstr>Кто нас охраняет?</vt:lpstr>
      <vt:lpstr>Как выглядит сотрудник Росгвардии?</vt:lpstr>
      <vt:lpstr>Как выглядит сотрудник Росгвардии?</vt:lpstr>
      <vt:lpstr>ПРИЕМЫ ВЫЯВЛЕНИЯ АГРЕССИВНЫХ НАМЕРЕНИЙ И ВРАЖДЕБНОСТИ</vt:lpstr>
      <vt:lpstr>Опасные реакции, свидетельствующие об угрозе непосредственного нападения</vt:lpstr>
      <vt:lpstr>Опасные реакции, свидетельствующие об угрозе непосредственного нападения </vt:lpstr>
      <vt:lpstr>Попробуйте воспроизвести</vt:lpstr>
      <vt:lpstr>Чем агрессивнее правонарушитель,  тем спокойнее и выдержаннее должен быть человек, противостоящий ему </vt:lpstr>
      <vt:lpstr>ПРИЕМЫ ПСИХОЛОГИЧЕСКОГО ВОЗДЕЙСТВИЯ НА ПРАВОНАРУШИТЕЛЯ</vt:lpstr>
      <vt:lpstr>Представьте ситуацию (44.02.02)</vt:lpstr>
      <vt:lpstr>Представьте ситуацию (44.02.01)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Будь осторожен!</dc:title>
  <dc:creator>Ольга Щирская</dc:creator>
  <cp:lastModifiedBy>User</cp:lastModifiedBy>
  <cp:revision>44</cp:revision>
  <dcterms:created xsi:type="dcterms:W3CDTF">2018-02-03T09:59:28Z</dcterms:created>
  <dcterms:modified xsi:type="dcterms:W3CDTF">2021-03-21T13:16:46Z</dcterms:modified>
</cp:coreProperties>
</file>